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saveSubsetFonts="1" autoCompressPictures="0">
  <p:sldMasterIdLst>
    <p:sldMasterId id="2147483659" r:id="rId1"/>
  </p:sldMasterIdLst>
  <p:notesMasterIdLst>
    <p:notesMasterId r:id="rId19"/>
  </p:notesMasterIdLst>
  <p:sldIdLst>
    <p:sldId id="258" r:id="rId2"/>
    <p:sldId id="285" r:id="rId3"/>
    <p:sldId id="311" r:id="rId4"/>
    <p:sldId id="319" r:id="rId5"/>
    <p:sldId id="286" r:id="rId6"/>
    <p:sldId id="287" r:id="rId7"/>
    <p:sldId id="297" r:id="rId8"/>
    <p:sldId id="298" r:id="rId9"/>
    <p:sldId id="306" r:id="rId10"/>
    <p:sldId id="312" r:id="rId11"/>
    <p:sldId id="313" r:id="rId12"/>
    <p:sldId id="314" r:id="rId13"/>
    <p:sldId id="316" r:id="rId14"/>
    <p:sldId id="315" r:id="rId15"/>
    <p:sldId id="317" r:id="rId16"/>
    <p:sldId id="320" r:id="rId17"/>
    <p:sldId id="318" r:id="rId18"/>
  </p:sldIdLst>
  <p:sldSz cx="9144000" cy="5143500" type="screen16x9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BC26B54-ECE6-4F44-B040-577A0938EBDF}">
  <a:tblStyle styleId="{CBC26B54-ECE6-4F44-B040-577A0938EBD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3957" autoAdjust="0"/>
  </p:normalViewPr>
  <p:slideViewPr>
    <p:cSldViewPr snapToGrid="0">
      <p:cViewPr varScale="1">
        <p:scale>
          <a:sx n="86" d="100"/>
          <a:sy n="86" d="100"/>
        </p:scale>
        <p:origin x="852" y="-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Google Shape;206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7" name="Google Shape;207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p11"/>
          <p:cNvSpPr/>
          <p:nvPr/>
        </p:nvSpPr>
        <p:spPr>
          <a:xfrm>
            <a:off x="419100" y="-1581150"/>
            <a:ext cx="8305800" cy="8305800"/>
          </a:xfrm>
          <a:prstGeom prst="ellipse">
            <a:avLst/>
          </a:prstGeom>
          <a:noFill/>
          <a:ln w="9525" cap="flat" cmpd="sng">
            <a:solidFill>
              <a:srgbClr val="A1BECC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11"/>
          <p:cNvSpPr/>
          <p:nvPr/>
        </p:nvSpPr>
        <p:spPr>
          <a:xfrm>
            <a:off x="-164200" y="686175"/>
            <a:ext cx="550500" cy="5505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11"/>
          <p:cNvSpPr/>
          <p:nvPr/>
        </p:nvSpPr>
        <p:spPr>
          <a:xfrm>
            <a:off x="8204500" y="3898800"/>
            <a:ext cx="447000" cy="447000"/>
          </a:xfrm>
          <a:prstGeom prst="donut">
            <a:avLst>
              <a:gd name="adj" fmla="val 18608"/>
            </a:avLst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11"/>
          <p:cNvSpPr/>
          <p:nvPr/>
        </p:nvSpPr>
        <p:spPr>
          <a:xfrm>
            <a:off x="100425" y="-196925"/>
            <a:ext cx="741600" cy="741600"/>
          </a:xfrm>
          <a:prstGeom prst="donut">
            <a:avLst>
              <a:gd name="adj" fmla="val 37879"/>
            </a:avLst>
          </a:prstGeom>
          <a:solidFill>
            <a:srgbClr val="00ACC3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11"/>
          <p:cNvSpPr/>
          <p:nvPr/>
        </p:nvSpPr>
        <p:spPr>
          <a:xfrm>
            <a:off x="419100" y="686175"/>
            <a:ext cx="188100" cy="1881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11"/>
          <p:cNvSpPr/>
          <p:nvPr/>
        </p:nvSpPr>
        <p:spPr>
          <a:xfrm>
            <a:off x="8333725" y="4482500"/>
            <a:ext cx="978600" cy="978600"/>
          </a:xfrm>
          <a:prstGeom prst="ellipse">
            <a:avLst/>
          </a:prstGeom>
          <a:noFill/>
          <a:ln w="9525" cap="flat" cmpd="sng">
            <a:solidFill>
              <a:srgbClr val="ED4A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8" name="Google Shape;178;p11"/>
          <p:cNvSpPr/>
          <p:nvPr/>
        </p:nvSpPr>
        <p:spPr>
          <a:xfrm>
            <a:off x="741750" y="4449750"/>
            <a:ext cx="397500" cy="397500"/>
          </a:xfrm>
          <a:prstGeom prst="donut">
            <a:avLst>
              <a:gd name="adj" fmla="val 8754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9" name="Google Shape;179;p11"/>
          <p:cNvSpPr/>
          <p:nvPr/>
        </p:nvSpPr>
        <p:spPr>
          <a:xfrm>
            <a:off x="8956300" y="4058696"/>
            <a:ext cx="287100" cy="287100"/>
          </a:xfrm>
          <a:prstGeom prst="ellipse">
            <a:avLst/>
          </a:prstGeom>
          <a:solidFill>
            <a:srgbClr val="ED4A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0" name="Google Shape;180;p11"/>
          <p:cNvSpPr/>
          <p:nvPr/>
        </p:nvSpPr>
        <p:spPr>
          <a:xfrm>
            <a:off x="-164200" y="4277700"/>
            <a:ext cx="741600" cy="741600"/>
          </a:xfrm>
          <a:prstGeom prst="donut">
            <a:avLst>
              <a:gd name="adj" fmla="val 39163"/>
            </a:avLst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1" name="Google Shape;181;p11"/>
          <p:cNvSpPr/>
          <p:nvPr/>
        </p:nvSpPr>
        <p:spPr>
          <a:xfrm>
            <a:off x="8568725" y="4717500"/>
            <a:ext cx="508500" cy="508500"/>
          </a:xfrm>
          <a:prstGeom prst="ellipse">
            <a:avLst/>
          </a:prstGeom>
          <a:solidFill>
            <a:srgbClr val="E8004C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2" name="Google Shape;182;p11"/>
          <p:cNvSpPr/>
          <p:nvPr/>
        </p:nvSpPr>
        <p:spPr>
          <a:xfrm>
            <a:off x="8077475" y="224125"/>
            <a:ext cx="304800" cy="304800"/>
          </a:xfrm>
          <a:prstGeom prst="donut">
            <a:avLst>
              <a:gd name="adj" fmla="val 30568"/>
            </a:avLst>
          </a:prstGeom>
          <a:solidFill>
            <a:srgbClr val="65BB48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3" name="Google Shape;183;p11"/>
          <p:cNvSpPr/>
          <p:nvPr/>
        </p:nvSpPr>
        <p:spPr>
          <a:xfrm>
            <a:off x="8553248" y="328373"/>
            <a:ext cx="585600" cy="585600"/>
          </a:xfrm>
          <a:prstGeom prst="ellipse">
            <a:avLst/>
          </a:prstGeom>
          <a:solidFill>
            <a:srgbClr val="F8BB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4" name="Google Shape;184;p11"/>
          <p:cNvSpPr/>
          <p:nvPr/>
        </p:nvSpPr>
        <p:spPr>
          <a:xfrm>
            <a:off x="8876350" y="1187325"/>
            <a:ext cx="447000" cy="447000"/>
          </a:xfrm>
          <a:prstGeom prst="ellipse">
            <a:avLst/>
          </a:prstGeom>
          <a:solidFill>
            <a:srgbClr val="BBCD00">
              <a:alpha val="8667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5" name="Google Shape;185;p11"/>
          <p:cNvSpPr/>
          <p:nvPr/>
        </p:nvSpPr>
        <p:spPr>
          <a:xfrm>
            <a:off x="8449000" y="224125"/>
            <a:ext cx="794400" cy="794400"/>
          </a:xfrm>
          <a:prstGeom prst="ellipse">
            <a:avLst/>
          </a:prstGeom>
          <a:noFill/>
          <a:ln w="9525" cap="flat" cmpd="sng">
            <a:solidFill>
              <a:srgbClr val="F8BB00"/>
            </a:solidFill>
            <a:prstDash val="dash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6" name="Google Shape;186;p11"/>
          <p:cNvSpPr/>
          <p:nvPr/>
        </p:nvSpPr>
        <p:spPr>
          <a:xfrm>
            <a:off x="100425" y="3830625"/>
            <a:ext cx="304800" cy="304800"/>
          </a:xfrm>
          <a:prstGeom prst="ellipse">
            <a:avLst/>
          </a:prstGeom>
          <a:solidFill>
            <a:srgbClr val="00D1C6">
              <a:alpha val="8692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7" name="Google Shape;187;p11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buNone/>
              <a:defRPr/>
            </a:lvl1pPr>
            <a:lvl2pPr lvl="1" algn="ctr" rtl="0">
              <a:buNone/>
              <a:defRPr/>
            </a:lvl2pPr>
            <a:lvl3pPr lvl="2" algn="ctr" rtl="0">
              <a:buNone/>
              <a:defRPr/>
            </a:lvl3pPr>
            <a:lvl4pPr lvl="3" algn="ctr" rtl="0">
              <a:buNone/>
              <a:defRPr/>
            </a:lvl4pPr>
            <a:lvl5pPr lvl="4" algn="ctr" rtl="0">
              <a:buNone/>
              <a:defRPr/>
            </a:lvl5pPr>
            <a:lvl6pPr lvl="5" algn="ctr" rtl="0">
              <a:buNone/>
              <a:defRPr/>
            </a:lvl6pPr>
            <a:lvl7pPr lvl="6" algn="ctr" rtl="0">
              <a:buNone/>
              <a:defRPr/>
            </a:lvl7pPr>
            <a:lvl8pPr lvl="7" algn="ctr" rtl="0">
              <a:buNone/>
              <a:defRPr/>
            </a:lvl8pPr>
            <a:lvl9pPr lvl="8" algn="ctr" rtl="0">
              <a:buNone/>
              <a:defRPr/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935875" y="909050"/>
            <a:ext cx="5275500" cy="64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/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617A86"/>
              </a:buClr>
              <a:buSzPts val="1800"/>
              <a:buFont typeface="Nixie One"/>
              <a:buNone/>
              <a:defRPr sz="1800">
                <a:solidFill>
                  <a:srgbClr val="617A86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935875" y="1525758"/>
            <a:ext cx="5275500" cy="2786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/>
          <a:lstStyle>
            <a:lvl1pPr marL="457200" lvl="0" indent="-381000">
              <a:spcBef>
                <a:spcPts val="60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◎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1pPr>
            <a:lvl2pPr marL="914400" lvl="1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◉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2pPr>
            <a:lvl3pPr marL="1371600" lvl="2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￮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3pPr>
            <a:lvl4pPr marL="1828800" lvl="3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4pPr>
            <a:lvl5pPr marL="2286000" lvl="4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5pPr>
            <a:lvl6pPr marL="2743200" lvl="5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6pPr>
            <a:lvl7pPr marL="3200400" lvl="6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●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7pPr>
            <a:lvl8pPr marL="3657600" lvl="7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○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8pPr>
            <a:lvl9pPr marL="4114800" lvl="8" indent="-381000">
              <a:spcBef>
                <a:spcPts val="0"/>
              </a:spcBef>
              <a:spcAft>
                <a:spcPts val="0"/>
              </a:spcAft>
              <a:buClr>
                <a:srgbClr val="A1BECC"/>
              </a:buClr>
              <a:buSzPts val="2400"/>
              <a:buFont typeface="Varela Round"/>
              <a:buChar char="■"/>
              <a:defRPr sz="2400">
                <a:solidFill>
                  <a:srgbClr val="617A86"/>
                </a:solidFill>
                <a:latin typeface="Varela Round"/>
                <a:ea typeface="Varela Round"/>
                <a:cs typeface="Varela Round"/>
                <a:sym typeface="Varela Round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35625" y="4751625"/>
            <a:ext cx="469800" cy="39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1pPr>
            <a:lvl2pPr lvl="1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2pPr>
            <a:lvl3pPr lvl="2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3pPr>
            <a:lvl4pPr lvl="3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4pPr>
            <a:lvl5pPr lvl="4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5pPr>
            <a:lvl6pPr lvl="5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6pPr>
            <a:lvl7pPr lvl="6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7pPr>
            <a:lvl8pPr lvl="7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8pPr>
            <a:lvl9pPr lvl="8" algn="r">
              <a:buNone/>
              <a:defRPr sz="1200">
                <a:solidFill>
                  <a:srgbClr val="A1BECC"/>
                </a:solidFill>
                <a:latin typeface="Nixie One"/>
                <a:ea typeface="Nixie One"/>
                <a:cs typeface="Nixie One"/>
                <a:sym typeface="Nixie One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7" r:id="rId1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jpg"/><Relationship Id="rId3" Type="http://schemas.openxmlformats.org/officeDocument/2006/relationships/image" Target="../media/image27.png"/><Relationship Id="rId7" Type="http://schemas.openxmlformats.org/officeDocument/2006/relationships/image" Target="../media/image31.pn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7.jpg"/><Relationship Id="rId5" Type="http://schemas.openxmlformats.org/officeDocument/2006/relationships/image" Target="../media/image36.jp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7" Type="http://schemas.openxmlformats.org/officeDocument/2006/relationships/image" Target="../media/image43.jpg"/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jpg"/><Relationship Id="rId5" Type="http://schemas.openxmlformats.org/officeDocument/2006/relationships/image" Target="../media/image41.jpg"/><Relationship Id="rId4" Type="http://schemas.openxmlformats.org/officeDocument/2006/relationships/image" Target="../media/image40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g"/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jpg"/><Relationship Id="rId4" Type="http://schemas.openxmlformats.org/officeDocument/2006/relationships/image" Target="../media/image46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g"/><Relationship Id="rId7" Type="http://schemas.openxmlformats.org/officeDocument/2006/relationships/image" Target="../media/image53.jpeg"/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5" Type="http://schemas.openxmlformats.org/officeDocument/2006/relationships/image" Target="../media/image51.jpg"/><Relationship Id="rId4" Type="http://schemas.openxmlformats.org/officeDocument/2006/relationships/image" Target="../media/image50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g"/><Relationship Id="rId2" Type="http://schemas.openxmlformats.org/officeDocument/2006/relationships/image" Target="../media/image5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jpg"/><Relationship Id="rId4" Type="http://schemas.openxmlformats.org/officeDocument/2006/relationships/image" Target="../media/image5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1.jpg"/><Relationship Id="rId4" Type="http://schemas.openxmlformats.org/officeDocument/2006/relationships/image" Target="../media/image10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jpg"/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jpg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jpeg"/><Relationship Id="rId4" Type="http://schemas.openxmlformats.org/officeDocument/2006/relationships/image" Target="../media/image21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5"/>
          <p:cNvSpPr txBox="1">
            <a:spLocks noGrp="1"/>
          </p:cNvSpPr>
          <p:nvPr>
            <p:ph type="sldNum" idx="12"/>
          </p:nvPr>
        </p:nvSpPr>
        <p:spPr>
          <a:xfrm>
            <a:off x="4337100" y="4751625"/>
            <a:ext cx="469800" cy="391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7421" y="-1"/>
            <a:ext cx="3429000" cy="507060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48104" y="121747"/>
            <a:ext cx="582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RECONHECIMENTO 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86809" y="583412"/>
            <a:ext cx="760227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Praticamos o Turismo Legal, e somos autorizados pelo </a:t>
            </a:r>
            <a:r>
              <a:rPr lang="pt-BR" sz="1600" b="1" dirty="0" smtClean="0"/>
              <a:t>Ministério do Turism</a:t>
            </a:r>
            <a:r>
              <a:rPr lang="pt-BR" sz="1600" dirty="0" smtClean="0"/>
              <a:t>o para exercer essa atividade.</a:t>
            </a:r>
          </a:p>
          <a:p>
            <a:pPr algn="ctr"/>
            <a:endParaRPr lang="pt-BR" sz="1600" dirty="0"/>
          </a:p>
          <a:p>
            <a:pPr algn="ctr"/>
            <a:r>
              <a:rPr lang="pt-BR" sz="1600" dirty="0" smtClean="0"/>
              <a:t>Em todos os roteiros você contará com o apoio de </a:t>
            </a:r>
            <a:r>
              <a:rPr lang="pt-BR" sz="1600" b="1" dirty="0" smtClean="0"/>
              <a:t>Guias de Turismo com Registro e Condutores com experiência e formação em turismo de aventura.</a:t>
            </a:r>
            <a:endParaRPr lang="pt-BR" sz="16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76" r="-670"/>
          <a:stretch/>
        </p:blipFill>
        <p:spPr>
          <a:xfrm>
            <a:off x="2443124" y="2096869"/>
            <a:ext cx="4436700" cy="283540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43712385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48104" y="121747"/>
            <a:ext cx="582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RESPONSABILIDADE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760616" y="583412"/>
            <a:ext cx="742671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Somos um projeto de Turismo no </a:t>
            </a:r>
            <a:r>
              <a:rPr lang="pt-BR" sz="1600" b="1" dirty="0" smtClean="0"/>
              <a:t>Brasil com apoio da ONU</a:t>
            </a:r>
            <a:r>
              <a:rPr lang="pt-BR" sz="1600" dirty="0" smtClean="0"/>
              <a:t>.</a:t>
            </a:r>
          </a:p>
          <a:p>
            <a:pPr algn="ctr"/>
            <a:r>
              <a:rPr lang="pt-BR" sz="1600" dirty="0" smtClean="0"/>
              <a:t>Dos </a:t>
            </a:r>
            <a:r>
              <a:rPr lang="pt-BR" sz="1600" dirty="0"/>
              <a:t>17 Objetivos de desenvolvimento sustentável a</a:t>
            </a:r>
            <a:r>
              <a:rPr lang="pt-BR" sz="1600" dirty="0" smtClean="0"/>
              <a:t> serem cumpridos no mundo até 2030, o Tur Solidário contribui em 08 metas</a:t>
            </a:r>
            <a:r>
              <a:rPr lang="pt-BR" sz="1600" dirty="0"/>
              <a:t> </a:t>
            </a:r>
            <a:r>
              <a:rPr lang="pt-BR" sz="1600" dirty="0" smtClean="0"/>
              <a:t>em acordo firmado.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0172" y="1552631"/>
            <a:ext cx="2137874" cy="3161366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433" y="1876074"/>
            <a:ext cx="3859349" cy="261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4614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48104" y="121747"/>
            <a:ext cx="582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APOIO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67563" y="619879"/>
            <a:ext cx="7336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Trabalhamos e temos o apoio de empresas conceituadas no mercado para oferecer a você a melhor experiência de viagem e benefícios exclusivos.</a:t>
            </a:r>
            <a:endParaRPr lang="pt-BR" sz="1600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87343" y="1640961"/>
            <a:ext cx="1013677" cy="1326995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1641" y="1840850"/>
            <a:ext cx="1807178" cy="1003988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8353" y="1878899"/>
            <a:ext cx="2442196" cy="663579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7479" y="3404264"/>
            <a:ext cx="2507715" cy="733101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0060" y="3404264"/>
            <a:ext cx="2116931" cy="829837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17834" y="3409127"/>
            <a:ext cx="2624353" cy="82011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19" y="1640961"/>
            <a:ext cx="1792031" cy="12038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560606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48104" y="121747"/>
            <a:ext cx="582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SEU ROTEIRO COM SEGURANÇA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967563" y="619879"/>
            <a:ext cx="733646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Sua viagem será feita com veículos de frota nova, proporcionando a você, sua família e amigos(as) toda tranquilidade e conforto.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0288" y="1626769"/>
            <a:ext cx="1890620" cy="141796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43847" y="1626769"/>
            <a:ext cx="4295067" cy="28521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78" y="1626769"/>
            <a:ext cx="2055198" cy="12845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4877" y="3112676"/>
            <a:ext cx="2055199" cy="1366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45" t="10697" r="3327"/>
          <a:stretch/>
        </p:blipFill>
        <p:spPr>
          <a:xfrm>
            <a:off x="134243" y="3240772"/>
            <a:ext cx="1916665" cy="12381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0312977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1748104" y="121747"/>
            <a:ext cx="582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TRABALHO VOLUNTÁRIO NA ONG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3" name="CaixaDeTexto 2"/>
          <p:cNvSpPr txBox="1"/>
          <p:nvPr/>
        </p:nvSpPr>
        <p:spPr>
          <a:xfrm>
            <a:off x="993241" y="583412"/>
            <a:ext cx="733646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Além </a:t>
            </a:r>
            <a:r>
              <a:rPr lang="pt-BR" sz="1600" dirty="0"/>
              <a:t>do passeio turístico você também </a:t>
            </a:r>
            <a:r>
              <a:rPr lang="pt-BR" sz="1600" dirty="0" smtClean="0"/>
              <a:t>é </a:t>
            </a:r>
            <a:r>
              <a:rPr lang="pt-BR" sz="1600" dirty="0"/>
              <a:t>convidado a participar das nossas ações </a:t>
            </a:r>
            <a:r>
              <a:rPr lang="pt-BR" sz="1600" dirty="0" smtClean="0"/>
              <a:t>solidárias </a:t>
            </a:r>
            <a:r>
              <a:rPr lang="pt-BR" sz="1600" dirty="0"/>
              <a:t>super divertidas e </a:t>
            </a:r>
            <a:r>
              <a:rPr lang="pt-BR" sz="1600" dirty="0" smtClean="0"/>
              <a:t>inovadoras nas instituições.</a:t>
            </a:r>
            <a:endParaRPr lang="pt-BR" sz="1600" dirty="0"/>
          </a:p>
          <a:p>
            <a:pPr algn="ctr"/>
            <a:endParaRPr lang="pt-BR" sz="1600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41" r="5544"/>
          <a:stretch/>
        </p:blipFill>
        <p:spPr>
          <a:xfrm rot="292149">
            <a:off x="6541275" y="3591278"/>
            <a:ext cx="1324551" cy="135160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646" r="10043" b="11940"/>
          <a:stretch/>
        </p:blipFill>
        <p:spPr>
          <a:xfrm>
            <a:off x="3370793" y="1301799"/>
            <a:ext cx="2360023" cy="197153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55" t="42" r="13825" b="1"/>
          <a:stretch/>
        </p:blipFill>
        <p:spPr>
          <a:xfrm rot="320418">
            <a:off x="6180365" y="1371665"/>
            <a:ext cx="2396603" cy="200934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0002" y="3637788"/>
            <a:ext cx="1932768" cy="1289141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4"/>
          <a:stretch/>
        </p:blipFill>
        <p:spPr>
          <a:xfrm rot="21001121">
            <a:off x="297128" y="1500012"/>
            <a:ext cx="2462241" cy="20050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84909" y="3537504"/>
            <a:ext cx="2129255" cy="1420197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89638804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69657" y="120158"/>
            <a:ext cx="72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DEPOIMENTO DOS NOSSOS VIAJANTES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4" name="CaixaDeTexto 3"/>
          <p:cNvSpPr txBox="1"/>
          <p:nvPr/>
        </p:nvSpPr>
        <p:spPr>
          <a:xfrm>
            <a:off x="2045081" y="935595"/>
            <a:ext cx="2495889" cy="1358603"/>
          </a:xfrm>
          <a:prstGeom prst="rect">
            <a:avLst/>
          </a:prstGeom>
          <a:noFill/>
          <a:ln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/>
              <a:t>Debora Araujo.</a:t>
            </a:r>
          </a:p>
          <a:p>
            <a:endParaRPr lang="pt-BR" dirty="0"/>
          </a:p>
          <a:p>
            <a:r>
              <a:rPr lang="pt-BR" sz="1000" i="1" dirty="0"/>
              <a:t>S</a:t>
            </a:r>
            <a:r>
              <a:rPr lang="pt-BR" sz="1000" i="1" dirty="0" smtClean="0"/>
              <a:t>uper </a:t>
            </a:r>
            <a:r>
              <a:rPr lang="pt-BR" sz="1000" i="1" dirty="0"/>
              <a:t>recomendo, além de nos proporcionar conhecer novos lugares e pessoas, ainda podemos ajudar o próximo e isso </a:t>
            </a:r>
            <a:r>
              <a:rPr lang="pt-BR" sz="1000" i="1" dirty="0" smtClean="0"/>
              <a:t>é </a:t>
            </a:r>
            <a:r>
              <a:rPr lang="pt-BR" sz="1000" i="1" dirty="0"/>
              <a:t>muito gratificante</a:t>
            </a:r>
            <a:r>
              <a:rPr lang="pt-BR" sz="1000" i="1" dirty="0" smtClean="0"/>
              <a:t>!!! </a:t>
            </a:r>
          </a:p>
          <a:p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152" y="935595"/>
            <a:ext cx="1694664" cy="170197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4" name="CaixaDeTexto 13"/>
          <p:cNvSpPr txBox="1"/>
          <p:nvPr/>
        </p:nvSpPr>
        <p:spPr>
          <a:xfrm>
            <a:off x="2359039" y="2948772"/>
            <a:ext cx="2525195" cy="1292662"/>
          </a:xfrm>
          <a:prstGeom prst="rect">
            <a:avLst/>
          </a:prstGeom>
          <a:noFill/>
          <a:ln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pt-BR" sz="1200" b="1" dirty="0" smtClean="0"/>
              <a:t>Leticia Miranda</a:t>
            </a:r>
          </a:p>
          <a:p>
            <a:endParaRPr lang="pt-BR" sz="1200" dirty="0" smtClean="0"/>
          </a:p>
          <a:p>
            <a:r>
              <a:rPr lang="pt-BR" sz="1000" i="1" dirty="0"/>
              <a:t>O Tur Solidário é ótimo, adorei a responsabilidade, comprometimento e simpatia de todos os envolvidos no roteiro. Parabéns pelo </a:t>
            </a:r>
            <a:r>
              <a:rPr lang="pt-BR" sz="1000" i="1" dirty="0" smtClean="0"/>
              <a:t>projeto.</a:t>
            </a:r>
            <a:endParaRPr lang="pt-BR" sz="1000" i="1" dirty="0"/>
          </a:p>
          <a:p>
            <a:endParaRPr lang="pt-BR" dirty="0"/>
          </a:p>
        </p:txBody>
      </p:sp>
      <p:pic>
        <p:nvPicPr>
          <p:cNvPr id="18" name="Imagem 17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801" t="7029" r="48220" b="46666"/>
          <a:stretch/>
        </p:blipFill>
        <p:spPr>
          <a:xfrm>
            <a:off x="4774506" y="2978521"/>
            <a:ext cx="1638223" cy="18627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9" name="CaixaDeTexto 18"/>
          <p:cNvSpPr txBox="1"/>
          <p:nvPr/>
        </p:nvSpPr>
        <p:spPr>
          <a:xfrm>
            <a:off x="6527231" y="2948772"/>
            <a:ext cx="1724172" cy="1692771"/>
          </a:xfrm>
          <a:prstGeom prst="rect">
            <a:avLst/>
          </a:prstGeom>
          <a:noFill/>
          <a:ln>
            <a:noFill/>
            <a:prstDash val="lgDashDot"/>
          </a:ln>
        </p:spPr>
        <p:txBody>
          <a:bodyPr wrap="square" rtlCol="0">
            <a:spAutoFit/>
          </a:bodyPr>
          <a:lstStyle/>
          <a:p>
            <a:r>
              <a:rPr lang="pt-BR" sz="1200" b="1" dirty="0" err="1" smtClean="0"/>
              <a:t>Jeyci</a:t>
            </a:r>
            <a:r>
              <a:rPr lang="pt-BR" sz="1200" b="1" dirty="0" smtClean="0"/>
              <a:t> Silva</a:t>
            </a:r>
          </a:p>
          <a:p>
            <a:endParaRPr lang="pt-BR" sz="1200" dirty="0" smtClean="0"/>
          </a:p>
          <a:p>
            <a:r>
              <a:rPr lang="pt-BR" sz="1000" i="1" dirty="0" smtClean="0"/>
              <a:t>Experiência </a:t>
            </a:r>
            <a:r>
              <a:rPr lang="pt-BR" sz="1000" i="1" dirty="0"/>
              <a:t>incrível. Organizadores </a:t>
            </a:r>
            <a:r>
              <a:rPr lang="pt-BR" sz="1000" i="1" dirty="0" smtClean="0"/>
              <a:t>do roteiro </a:t>
            </a:r>
            <a:r>
              <a:rPr lang="pt-BR" sz="1000" i="1" dirty="0"/>
              <a:t>são excelentes e muito atenciosos. Além do projeto nos levar a lugares maravilhosos, ajudamos </a:t>
            </a:r>
            <a:r>
              <a:rPr lang="pt-BR" sz="1000" i="1" dirty="0" smtClean="0"/>
              <a:t>as ONG´S. Parabéns </a:t>
            </a:r>
            <a:r>
              <a:rPr lang="pt-BR" sz="1000" i="1" dirty="0"/>
              <a:t>para a </a:t>
            </a:r>
            <a:r>
              <a:rPr lang="pt-BR" sz="1000" i="1" dirty="0" smtClean="0"/>
              <a:t>equipe.</a:t>
            </a:r>
            <a:endParaRPr lang="pt-BR" dirty="0"/>
          </a:p>
        </p:txBody>
      </p:sp>
      <p:sp>
        <p:nvSpPr>
          <p:cNvPr id="20" name="Retângulo 19"/>
          <p:cNvSpPr/>
          <p:nvPr/>
        </p:nvSpPr>
        <p:spPr>
          <a:xfrm>
            <a:off x="6129768" y="935595"/>
            <a:ext cx="2410220" cy="1046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pt-BR" sz="1200" b="1" i="1" dirty="0" smtClean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Leandro Alves</a:t>
            </a:r>
          </a:p>
          <a:p>
            <a:endParaRPr lang="pt-BR" sz="1000" i="1" dirty="0">
              <a:solidFill>
                <a:srgbClr val="1C1E2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pt-BR" sz="1000" i="1" dirty="0" smtClean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Ótimo projeto!!</a:t>
            </a:r>
            <a:r>
              <a:rPr lang="pt-BR" sz="1000" i="1" dirty="0">
                <a:latin typeface="Arial" panose="020B0604020202020204" pitchFamily="34" charset="0"/>
                <a:cs typeface="Arial" panose="020B0604020202020204" pitchFamily="34" charset="0"/>
              </a:rPr>
              <a:t/>
            </a:r>
            <a:br>
              <a:rPr lang="pt-BR" sz="1000" i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pt-BR" sz="1000" i="1" dirty="0">
                <a:solidFill>
                  <a:srgbClr val="1C1E2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Muita organização e preocupação em tornar a viagem uma experiência inesquecível.</a:t>
            </a:r>
            <a:endParaRPr lang="pt-BR" sz="10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1" name="Imagem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4235" y="822781"/>
            <a:ext cx="1422268" cy="18552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22" name="Imagem 21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881" t="36409" r="21060" b="12945"/>
          <a:stretch/>
        </p:blipFill>
        <p:spPr>
          <a:xfrm>
            <a:off x="512956" y="2948772"/>
            <a:ext cx="1833745" cy="181889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7466461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735980" y="131700"/>
            <a:ext cx="753772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3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FAÇA PARTE DESSE TIME DE AVENTUREIROS</a:t>
            </a:r>
            <a:endParaRPr lang="pt-BR" sz="23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6052"/>
          <a:stretch/>
        </p:blipFill>
        <p:spPr>
          <a:xfrm rot="194088">
            <a:off x="5210031" y="936448"/>
            <a:ext cx="3727684" cy="208721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291" r="8535"/>
          <a:stretch/>
        </p:blipFill>
        <p:spPr>
          <a:xfrm rot="220687">
            <a:off x="6349981" y="3246989"/>
            <a:ext cx="2042368" cy="171905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96871">
            <a:off x="3467220" y="3166688"/>
            <a:ext cx="2400484" cy="180411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231235">
            <a:off x="3344727" y="790007"/>
            <a:ext cx="1496364" cy="19951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95193">
            <a:off x="142982" y="794249"/>
            <a:ext cx="2830763" cy="212307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7" name="Imagem 1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464" r="32439"/>
          <a:stretch/>
        </p:blipFill>
        <p:spPr>
          <a:xfrm rot="21379782">
            <a:off x="298553" y="3206052"/>
            <a:ext cx="2520609" cy="17494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4585417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969657" y="120158"/>
            <a:ext cx="728174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SEJA BEM VINDO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617" y="486446"/>
            <a:ext cx="4178848" cy="4178848"/>
          </a:xfrm>
          <a:prstGeom prst="rect">
            <a:avLst/>
          </a:prstGeom>
        </p:spPr>
      </p:pic>
      <p:grpSp>
        <p:nvGrpSpPr>
          <p:cNvPr id="13" name="Agrupar 12"/>
          <p:cNvGrpSpPr/>
          <p:nvPr/>
        </p:nvGrpSpPr>
        <p:grpSpPr>
          <a:xfrm>
            <a:off x="4315522" y="858644"/>
            <a:ext cx="4304371" cy="3914078"/>
            <a:chOff x="4315522" y="858644"/>
            <a:chExt cx="4304371" cy="3914078"/>
          </a:xfrm>
        </p:grpSpPr>
        <p:sp>
          <p:nvSpPr>
            <p:cNvPr id="8" name="Retângulo 7"/>
            <p:cNvSpPr/>
            <p:nvPr/>
          </p:nvSpPr>
          <p:spPr>
            <a:xfrm>
              <a:off x="4315522" y="858644"/>
              <a:ext cx="4304371" cy="391407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" name="Imagem 3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0539" y="1067897"/>
              <a:ext cx="556350" cy="556350"/>
            </a:xfrm>
            <a:prstGeom prst="rect">
              <a:avLst/>
            </a:prstGeom>
          </p:spPr>
        </p:pic>
        <p:pic>
          <p:nvPicPr>
            <p:cNvPr id="5" name="Imagem 4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3443" y="2085329"/>
              <a:ext cx="490541" cy="490541"/>
            </a:xfrm>
            <a:prstGeom prst="rect">
              <a:avLst/>
            </a:prstGeom>
          </p:spPr>
        </p:pic>
        <p:pic>
          <p:nvPicPr>
            <p:cNvPr id="6" name="Imagem 5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11238" y="3050839"/>
              <a:ext cx="555651" cy="555651"/>
            </a:xfrm>
            <a:prstGeom prst="rect">
              <a:avLst/>
            </a:prstGeom>
          </p:spPr>
        </p:pic>
        <p:pic>
          <p:nvPicPr>
            <p:cNvPr id="7" name="Imagem 6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49888" y="4010349"/>
              <a:ext cx="484096" cy="484096"/>
            </a:xfrm>
            <a:prstGeom prst="rect">
              <a:avLst/>
            </a:prstGeom>
          </p:spPr>
        </p:pic>
        <p:sp>
          <p:nvSpPr>
            <p:cNvPr id="9" name="CaixaDeTexto 8"/>
            <p:cNvSpPr txBox="1"/>
            <p:nvPr/>
          </p:nvSpPr>
          <p:spPr>
            <a:xfrm>
              <a:off x="5166889" y="1119066"/>
              <a:ext cx="188249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@TurSolidário</a:t>
              </a:r>
              <a:endParaRPr lang="pt-BR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" name="CaixaDeTexto 9"/>
            <p:cNvSpPr txBox="1"/>
            <p:nvPr/>
          </p:nvSpPr>
          <p:spPr>
            <a:xfrm>
              <a:off x="5166889" y="2125728"/>
              <a:ext cx="328546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TurSolidário</a:t>
              </a:r>
              <a:endParaRPr lang="pt-BR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" name="CaixaDeTexto 10"/>
            <p:cNvSpPr txBox="1"/>
            <p:nvPr/>
          </p:nvSpPr>
          <p:spPr>
            <a:xfrm>
              <a:off x="5133984" y="3132390"/>
              <a:ext cx="242576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(11) 9 8664-1855</a:t>
              </a:r>
              <a:endParaRPr lang="pt-BR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" name="CaixaDeTexto 11"/>
            <p:cNvSpPr txBox="1"/>
            <p:nvPr/>
          </p:nvSpPr>
          <p:spPr>
            <a:xfrm>
              <a:off x="5153950" y="4019894"/>
              <a:ext cx="3097453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2000" dirty="0" smtClean="0">
                  <a:latin typeface="Arial" panose="020B0604020202020204" pitchFamily="34" charset="0"/>
                  <a:cs typeface="Arial" panose="020B0604020202020204" pitchFamily="34" charset="0"/>
                </a:rPr>
                <a:t>contato@tursolidario.com</a:t>
              </a:r>
              <a:endParaRPr lang="pt-BR" sz="2000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915542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aixaDeTexto 4"/>
          <p:cNvSpPr txBox="1"/>
          <p:nvPr/>
        </p:nvSpPr>
        <p:spPr>
          <a:xfrm>
            <a:off x="847493" y="95665"/>
            <a:ext cx="24785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QUEM SOMOS 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6" name="CaixaDeTexto 5"/>
          <p:cNvSpPr txBox="1"/>
          <p:nvPr/>
        </p:nvSpPr>
        <p:spPr>
          <a:xfrm>
            <a:off x="847493" y="631163"/>
            <a:ext cx="735887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/>
              <a:t>O Tur solidário </a:t>
            </a:r>
            <a:r>
              <a:rPr lang="pt-BR" sz="1600" dirty="0" smtClean="0"/>
              <a:t>é </a:t>
            </a:r>
            <a:r>
              <a:rPr lang="pt-BR" sz="1600" dirty="0"/>
              <a:t>uma iniciativa na área de </a:t>
            </a:r>
            <a:r>
              <a:rPr lang="pt-BR" sz="1600" dirty="0" smtClean="0"/>
              <a:t>turismo voltada </a:t>
            </a:r>
            <a:r>
              <a:rPr lang="pt-BR" sz="1600" dirty="0"/>
              <a:t>a</a:t>
            </a:r>
            <a:r>
              <a:rPr lang="pt-BR" sz="1600" dirty="0" smtClean="0"/>
              <a:t> causas sociais que oferece roteiros com preços acessíveis promovendo </a:t>
            </a:r>
            <a:r>
              <a:rPr lang="pt-BR" sz="1600" dirty="0"/>
              <a:t>a sustentabilidade e o </a:t>
            </a:r>
            <a:r>
              <a:rPr lang="pt-BR" sz="1600" dirty="0" smtClean="0"/>
              <a:t>trabalho voluntário.</a:t>
            </a:r>
          </a:p>
          <a:p>
            <a:pPr algn="just"/>
            <a:endParaRPr lang="pt-BR" sz="1600" dirty="0"/>
          </a:p>
          <a:p>
            <a:pPr algn="just"/>
            <a:r>
              <a:rPr lang="pt-BR" sz="1600" dirty="0" smtClean="0"/>
              <a:t>Realizando uma ponte entre o atrativo turístico e as instituições que necessitam de ajuda seja ela local ou não.</a:t>
            </a:r>
            <a:endParaRPr lang="pt-BR" sz="1600" dirty="0"/>
          </a:p>
        </p:txBody>
      </p:sp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668" b="16052"/>
          <a:stretch/>
        </p:blipFill>
        <p:spPr>
          <a:xfrm>
            <a:off x="1706137" y="2375055"/>
            <a:ext cx="6106926" cy="2618250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9253049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818707" y="218823"/>
            <a:ext cx="380365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COMO FUNCIONA ?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946" y="2855749"/>
            <a:ext cx="4100152" cy="1282389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818707" y="836584"/>
            <a:ext cx="748532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dirty="0" smtClean="0"/>
              <a:t>Para participar é simples, basta escolher o roteiro que você tem mais interesse, realizar o pagamento e no dia da viagem entregar a doação no momento de embarque conforme divulgado no roteiro</a:t>
            </a:r>
            <a:r>
              <a:rPr lang="pt-BR" sz="1600" dirty="0"/>
              <a:t> </a:t>
            </a:r>
            <a:r>
              <a:rPr lang="pt-BR" sz="1600" dirty="0" smtClean="0"/>
              <a:t>e a necessidade da ONG atendida.</a:t>
            </a:r>
            <a:endParaRPr lang="pt-BR" sz="1600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 flipH="1">
            <a:off x="655325" y="1823677"/>
            <a:ext cx="3044806" cy="2417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3035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aixaDeTexto 6"/>
          <p:cNvSpPr txBox="1"/>
          <p:nvPr/>
        </p:nvSpPr>
        <p:spPr>
          <a:xfrm>
            <a:off x="851985" y="129323"/>
            <a:ext cx="7636119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3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VIAJE </a:t>
            </a:r>
            <a:r>
              <a:rPr lang="pt-BR" sz="23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MAIS, </a:t>
            </a:r>
            <a:r>
              <a:rPr lang="pt-BR" sz="23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PAGUE </a:t>
            </a:r>
            <a:r>
              <a:rPr lang="pt-BR" sz="23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MENOS </a:t>
            </a:r>
            <a:r>
              <a:rPr lang="pt-BR" sz="23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E FAÇA </a:t>
            </a:r>
            <a:r>
              <a:rPr lang="pt-BR" sz="2300" b="1" dirty="0" smtClean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AMIGOS</a:t>
            </a:r>
            <a:endParaRPr lang="pt-BR" sz="2300" b="1" dirty="0">
              <a:ln w="0"/>
              <a:solidFill>
                <a:srgbClr val="FF000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849" y="3749881"/>
            <a:ext cx="1515138" cy="1239658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2217821" y="4077322"/>
            <a:ext cx="592233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600" b="1" dirty="0" smtClean="0"/>
              <a:t>Fique por dentro das nossa agenda no Instagram, Facebook e WhatsApp.</a:t>
            </a:r>
            <a:endParaRPr lang="pt-BR" sz="1600" b="1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97" y="815332"/>
            <a:ext cx="4075198" cy="271713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5024" y="815332"/>
            <a:ext cx="4083372" cy="272118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6117111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 smtClean="0"/>
              <a:t>5</a:t>
            </a:fld>
            <a:endParaRPr lang="pt-BR"/>
          </a:p>
        </p:txBody>
      </p:sp>
      <p:sp>
        <p:nvSpPr>
          <p:cNvPr id="7" name="CaixaDeTexto 6"/>
          <p:cNvSpPr txBox="1"/>
          <p:nvPr/>
        </p:nvSpPr>
        <p:spPr>
          <a:xfrm>
            <a:off x="1406294" y="200976"/>
            <a:ext cx="665887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JÁ PERCORRREMOS VÁRIOS DESTINOS 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grpSp>
        <p:nvGrpSpPr>
          <p:cNvPr id="10" name="Agrupar 9"/>
          <p:cNvGrpSpPr/>
          <p:nvPr/>
        </p:nvGrpSpPr>
        <p:grpSpPr>
          <a:xfrm>
            <a:off x="4808582" y="875735"/>
            <a:ext cx="3370727" cy="1926965"/>
            <a:chOff x="4716373" y="797458"/>
            <a:chExt cx="3982453" cy="2496999"/>
          </a:xfrm>
        </p:grpSpPr>
        <p:pic>
          <p:nvPicPr>
            <p:cNvPr id="9" name="Imagem 8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228131">
              <a:off x="4716373" y="797458"/>
              <a:ext cx="3982453" cy="2109170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5" name="CaixaDeTexto 4"/>
            <p:cNvSpPr txBox="1"/>
            <p:nvPr/>
          </p:nvSpPr>
          <p:spPr>
            <a:xfrm rot="156272">
              <a:off x="5939234" y="3012944"/>
              <a:ext cx="1776807" cy="28151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b="1" dirty="0" smtClean="0"/>
                <a:t>OURO FINO - MG</a:t>
              </a:r>
              <a:endParaRPr lang="pt-BR" sz="800" b="1" dirty="0"/>
            </a:p>
          </p:txBody>
        </p:sp>
      </p:grpSp>
      <p:grpSp>
        <p:nvGrpSpPr>
          <p:cNvPr id="17" name="Agrupar 16"/>
          <p:cNvGrpSpPr/>
          <p:nvPr/>
        </p:nvGrpSpPr>
        <p:grpSpPr>
          <a:xfrm rot="207399">
            <a:off x="706035" y="2954880"/>
            <a:ext cx="3130508" cy="2109869"/>
            <a:chOff x="745508" y="3001607"/>
            <a:chExt cx="2982775" cy="1957789"/>
          </a:xfrm>
        </p:grpSpPr>
        <p:pic>
          <p:nvPicPr>
            <p:cNvPr id="15" name="Imagem 1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5508" y="3001607"/>
              <a:ext cx="2982775" cy="1677811"/>
            </a:xfrm>
            <a:prstGeom prst="rect">
              <a:avLst/>
            </a:prstGeom>
            <a:solidFill>
              <a:srgbClr val="FFFFFF">
                <a:shade val="85000"/>
              </a:srgbClr>
            </a:solidFill>
            <a:ln w="88900" cap="sq">
              <a:solidFill>
                <a:srgbClr val="FFFFFF"/>
              </a:solidFill>
              <a:miter lim="800000"/>
            </a:ln>
            <a:effectLst>
              <a:outerShdw blurRad="55000" dist="18000" dir="54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twoPt" dir="t">
                <a:rot lat="0" lon="0" rev="7200000"/>
              </a:lightRig>
            </a:scene3d>
            <a:sp3d>
              <a:bevelT w="25400" h="19050"/>
              <a:contourClr>
                <a:srgbClr val="FFFFFF"/>
              </a:contourClr>
            </a:sp3d>
          </p:spPr>
        </p:pic>
        <p:sp>
          <p:nvSpPr>
            <p:cNvPr id="16" name="CaixaDeTexto 15"/>
            <p:cNvSpPr txBox="1"/>
            <p:nvPr/>
          </p:nvSpPr>
          <p:spPr>
            <a:xfrm>
              <a:off x="1471934" y="4743952"/>
              <a:ext cx="1544407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pt-BR" sz="800" b="1" dirty="0" smtClean="0"/>
                <a:t>POÇOS DE CALDAS - MG</a:t>
              </a:r>
              <a:endParaRPr lang="pt-BR" sz="800" b="1" dirty="0"/>
            </a:p>
          </p:txBody>
        </p:sp>
      </p:grpSp>
      <p:sp>
        <p:nvSpPr>
          <p:cNvPr id="19" name="CaixaDeTexto 18"/>
          <p:cNvSpPr txBox="1"/>
          <p:nvPr/>
        </p:nvSpPr>
        <p:spPr>
          <a:xfrm rot="21394746">
            <a:off x="5875021" y="4740394"/>
            <a:ext cx="1471035" cy="2312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800" b="1" dirty="0" smtClean="0"/>
              <a:t>ARRAIAL DO CABO - RJ</a:t>
            </a:r>
            <a:endParaRPr lang="pt-BR" sz="800" b="1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71023">
            <a:off x="1160253" y="844533"/>
            <a:ext cx="3121870" cy="175605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21" name="CaixaDeTexto 20"/>
          <p:cNvSpPr txBox="1"/>
          <p:nvPr/>
        </p:nvSpPr>
        <p:spPr>
          <a:xfrm rot="21370522">
            <a:off x="2131628" y="2682710"/>
            <a:ext cx="1503880" cy="2172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800" b="1" dirty="0" smtClean="0"/>
              <a:t>CAPITOLIO - MG</a:t>
            </a:r>
            <a:endParaRPr lang="pt-BR" sz="800" b="1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31196">
            <a:off x="4990211" y="2916876"/>
            <a:ext cx="2744397" cy="182888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93919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aixaDeTexto 9"/>
          <p:cNvSpPr txBox="1"/>
          <p:nvPr/>
        </p:nvSpPr>
        <p:spPr>
          <a:xfrm>
            <a:off x="1203157" y="189477"/>
            <a:ext cx="648502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E AJUDAMOS DIVERSAS ONG´S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594" y="937205"/>
            <a:ext cx="944885" cy="1346964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97579" y="2879246"/>
            <a:ext cx="1236315" cy="1236315"/>
          </a:xfrm>
          <a:prstGeom prst="rect">
            <a:avLst/>
          </a:prstGeom>
        </p:spPr>
      </p:pic>
      <p:pic>
        <p:nvPicPr>
          <p:cNvPr id="15" name="Imagem 1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0227" y="1159302"/>
            <a:ext cx="2734349" cy="1185226"/>
          </a:xfrm>
          <a:prstGeom prst="rect">
            <a:avLst/>
          </a:prstGeom>
        </p:spPr>
      </p:pic>
      <p:pic>
        <p:nvPicPr>
          <p:cNvPr id="17" name="Imagem 1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4290" y="2841207"/>
            <a:ext cx="1578599" cy="1389020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831" y="2783142"/>
            <a:ext cx="1232055" cy="1332419"/>
          </a:xfrm>
          <a:prstGeom prst="rect">
            <a:avLst/>
          </a:prstGeom>
        </p:spPr>
      </p:pic>
      <p:pic>
        <p:nvPicPr>
          <p:cNvPr id="2" name="Imagem 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580" r="13026" b="24394"/>
          <a:stretch/>
        </p:blipFill>
        <p:spPr>
          <a:xfrm>
            <a:off x="2916854" y="3108593"/>
            <a:ext cx="1777788" cy="854248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4964" y="1217121"/>
            <a:ext cx="2778930" cy="1067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118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227221" y="189477"/>
            <a:ext cx="647299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ARRECADANDO MUITAS DOAÇÕES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068"/>
          <a:stretch/>
        </p:blipFill>
        <p:spPr>
          <a:xfrm rot="166232">
            <a:off x="760578" y="722412"/>
            <a:ext cx="3145842" cy="193309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386746">
            <a:off x="4839484" y="716337"/>
            <a:ext cx="3311851" cy="205134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6" name="Imagem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81" r="10865"/>
          <a:stretch/>
        </p:blipFill>
        <p:spPr>
          <a:xfrm rot="21351980">
            <a:off x="782650" y="2997569"/>
            <a:ext cx="2768031" cy="186351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8008">
            <a:off x="4250291" y="3109740"/>
            <a:ext cx="4053374" cy="1839526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265823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748104" y="189477"/>
            <a:ext cx="582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O TUR SOLIDÁRIO EM NÚMEROS  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6" name="Elipse 5"/>
          <p:cNvSpPr/>
          <p:nvPr/>
        </p:nvSpPr>
        <p:spPr>
          <a:xfrm>
            <a:off x="496712" y="982134"/>
            <a:ext cx="1603021" cy="1625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4400" b="1" dirty="0" smtClean="0"/>
              <a:t>70</a:t>
            </a:r>
            <a:r>
              <a:rPr lang="pt-BR" sz="4400" b="1" dirty="0" smtClean="0"/>
              <a:t> </a:t>
            </a:r>
            <a:r>
              <a:rPr lang="pt-BR" sz="1600" b="1" dirty="0" smtClean="0"/>
              <a:t>VIAGENS</a:t>
            </a:r>
            <a:endParaRPr lang="pt-BR" sz="1600" b="1" dirty="0"/>
          </a:p>
        </p:txBody>
      </p:sp>
      <p:sp>
        <p:nvSpPr>
          <p:cNvPr id="7" name="Elipse 6"/>
          <p:cNvSpPr/>
          <p:nvPr/>
        </p:nvSpPr>
        <p:spPr>
          <a:xfrm>
            <a:off x="2540921" y="982129"/>
            <a:ext cx="1603021" cy="1625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b="1" dirty="0"/>
              <a:t>4</a:t>
            </a:r>
            <a:r>
              <a:rPr lang="pt-BR" sz="3200" b="1" dirty="0" smtClean="0"/>
              <a:t>300</a:t>
            </a:r>
            <a:r>
              <a:rPr lang="pt-BR" sz="4400" b="1" dirty="0" smtClean="0"/>
              <a:t> </a:t>
            </a:r>
            <a:r>
              <a:rPr lang="pt-BR" b="1" dirty="0" smtClean="0"/>
              <a:t>PESSOAS</a:t>
            </a:r>
            <a:endParaRPr lang="pt-BR" b="1" dirty="0"/>
          </a:p>
        </p:txBody>
      </p:sp>
      <p:sp>
        <p:nvSpPr>
          <p:cNvPr id="8" name="Elipse 7"/>
          <p:cNvSpPr/>
          <p:nvPr/>
        </p:nvSpPr>
        <p:spPr>
          <a:xfrm>
            <a:off x="4557694" y="982128"/>
            <a:ext cx="1603021" cy="1625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4400" b="1" dirty="0" smtClean="0"/>
              <a:t>45</a:t>
            </a:r>
            <a:r>
              <a:rPr lang="pt-BR" sz="4400" b="1" dirty="0" smtClean="0"/>
              <a:t> </a:t>
            </a:r>
            <a:r>
              <a:rPr lang="pt-BR" b="1" dirty="0" smtClean="0"/>
              <a:t>ONGS</a:t>
            </a:r>
            <a:endParaRPr lang="pt-BR" b="1" dirty="0"/>
          </a:p>
        </p:txBody>
      </p:sp>
      <p:sp>
        <p:nvSpPr>
          <p:cNvPr id="9" name="Elipse 8"/>
          <p:cNvSpPr/>
          <p:nvPr/>
        </p:nvSpPr>
        <p:spPr>
          <a:xfrm>
            <a:off x="6574467" y="982132"/>
            <a:ext cx="1603021" cy="1625599"/>
          </a:xfrm>
          <a:prstGeom prst="ellipse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lang="pt-BR" sz="3200" b="1" dirty="0" smtClean="0"/>
              <a:t>8000</a:t>
            </a:r>
            <a:r>
              <a:rPr lang="pt-BR" sz="4400" b="1" dirty="0" smtClean="0"/>
              <a:t> </a:t>
            </a:r>
            <a:r>
              <a:rPr lang="pt-BR" sz="1200" b="1" dirty="0" smtClean="0"/>
              <a:t>TONELADAS</a:t>
            </a:r>
            <a:endParaRPr lang="pt-BR" sz="1200" b="1" dirty="0"/>
          </a:p>
        </p:txBody>
      </p:sp>
      <p:sp>
        <p:nvSpPr>
          <p:cNvPr id="11" name="CaixaDeTexto 10"/>
          <p:cNvSpPr txBox="1"/>
          <p:nvPr/>
        </p:nvSpPr>
        <p:spPr>
          <a:xfrm>
            <a:off x="438592" y="2765779"/>
            <a:ext cx="1659467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Mais de 40 roteiros feitos ao longo de 3 anos de </a:t>
            </a:r>
            <a:r>
              <a:rPr lang="pt-BR" b="1" dirty="0"/>
              <a:t>p</a:t>
            </a:r>
            <a:r>
              <a:rPr lang="pt-BR" b="1" dirty="0" smtClean="0"/>
              <a:t>rojeto na região sudeste</a:t>
            </a:r>
            <a:endParaRPr lang="pt-BR" b="1" dirty="0"/>
          </a:p>
        </p:txBody>
      </p:sp>
      <p:sp>
        <p:nvSpPr>
          <p:cNvPr id="12" name="CaixaDeTexto 11"/>
          <p:cNvSpPr txBox="1"/>
          <p:nvPr/>
        </p:nvSpPr>
        <p:spPr>
          <a:xfrm>
            <a:off x="2540921" y="2765778"/>
            <a:ext cx="1659467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Mais de 2 mil pessoas já viajaram conosco em diferentes roteiros.</a:t>
            </a:r>
            <a:endParaRPr lang="pt-BR" b="1" dirty="0"/>
          </a:p>
        </p:txBody>
      </p:sp>
      <p:sp>
        <p:nvSpPr>
          <p:cNvPr id="13" name="CaixaDeTexto 12"/>
          <p:cNvSpPr txBox="1"/>
          <p:nvPr/>
        </p:nvSpPr>
        <p:spPr>
          <a:xfrm>
            <a:off x="4529470" y="2776066"/>
            <a:ext cx="16594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Já ajudamos mais de 26 </a:t>
            </a:r>
            <a:r>
              <a:rPr lang="pt-BR" b="1" dirty="0" err="1" smtClean="0"/>
              <a:t>ONG´s</a:t>
            </a:r>
            <a:r>
              <a:rPr lang="pt-BR" b="1" dirty="0" smtClean="0"/>
              <a:t> em diferentes áreas de atuação durante esse período.</a:t>
            </a:r>
            <a:endParaRPr lang="pt-BR" b="1" dirty="0"/>
          </a:p>
        </p:txBody>
      </p:sp>
      <p:sp>
        <p:nvSpPr>
          <p:cNvPr id="14" name="CaixaDeTexto 13"/>
          <p:cNvSpPr txBox="1"/>
          <p:nvPr/>
        </p:nvSpPr>
        <p:spPr>
          <a:xfrm>
            <a:off x="6574467" y="2765778"/>
            <a:ext cx="1659467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Esse é o total estimado que arrecadamos nesses </a:t>
            </a:r>
            <a:r>
              <a:rPr lang="pt-BR" b="1" dirty="0" smtClean="0"/>
              <a:t>05 </a:t>
            </a:r>
            <a:r>
              <a:rPr lang="pt-BR" b="1" dirty="0" smtClean="0"/>
              <a:t>anos, com a doação revertida 100% para a ONG. </a:t>
            </a:r>
            <a:endParaRPr lang="pt-BR" b="1" dirty="0"/>
          </a:p>
        </p:txBody>
      </p:sp>
    </p:spTree>
    <p:extLst>
      <p:ext uri="{BB962C8B-B14F-4D97-AF65-F5344CB8AC3E}">
        <p14:creationId xmlns:p14="http://schemas.microsoft.com/office/powerpoint/2010/main" val="2255367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aixaDeTexto 2"/>
          <p:cNvSpPr txBox="1"/>
          <p:nvPr/>
        </p:nvSpPr>
        <p:spPr>
          <a:xfrm>
            <a:off x="1748104" y="121747"/>
            <a:ext cx="58267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 smtClean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omic Sans MS" panose="030F0702030302020204" pitchFamily="66" charset="0"/>
              </a:rPr>
              <a:t>PRÊMIOS </a:t>
            </a:r>
            <a:endParaRPr lang="pt-BR" sz="2400" b="1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Comic Sans MS" panose="030F0702030302020204" pitchFamily="66" charset="0"/>
            </a:endParaRPr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752" t="1476" r="27682" b="66488"/>
          <a:stretch/>
        </p:blipFill>
        <p:spPr>
          <a:xfrm>
            <a:off x="1713995" y="1271755"/>
            <a:ext cx="1903228" cy="1852133"/>
          </a:xfrm>
          <a:prstGeom prst="rect">
            <a:avLst/>
          </a:prstGeom>
        </p:spPr>
      </p:pic>
      <p:sp>
        <p:nvSpPr>
          <p:cNvPr id="6" name="CaixaDeTexto 5"/>
          <p:cNvSpPr txBox="1"/>
          <p:nvPr/>
        </p:nvSpPr>
        <p:spPr>
          <a:xfrm>
            <a:off x="837333" y="635196"/>
            <a:ext cx="764828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600" dirty="0" smtClean="0"/>
              <a:t>O Projeto Tur Solidário recebeu o prêmio </a:t>
            </a:r>
            <a:r>
              <a:rPr lang="pt-BR" sz="1600" b="1" dirty="0" smtClean="0"/>
              <a:t>TOP 5</a:t>
            </a:r>
            <a:r>
              <a:rPr lang="pt-BR" sz="1600" dirty="0" smtClean="0"/>
              <a:t> como o melhor projeto </a:t>
            </a:r>
            <a:r>
              <a:rPr lang="pt-BR" sz="1600" b="1" dirty="0" smtClean="0"/>
              <a:t>Empreendedor, Inovador e Sustentável </a:t>
            </a:r>
            <a:r>
              <a:rPr lang="pt-BR" sz="1600" dirty="0" smtClean="0"/>
              <a:t>pelo SENAC – SP em 2018.</a:t>
            </a:r>
            <a:endParaRPr lang="pt-BR" sz="1600" dirty="0"/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3057" b="47627"/>
          <a:stretch/>
        </p:blipFill>
        <p:spPr>
          <a:xfrm>
            <a:off x="348931" y="3053078"/>
            <a:ext cx="4633356" cy="126598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1966" b="13999"/>
          <a:stretch/>
        </p:blipFill>
        <p:spPr>
          <a:xfrm>
            <a:off x="4661474" y="1771518"/>
            <a:ext cx="4331834" cy="208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0177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uck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1107</TotalTime>
  <Words>518</Words>
  <Application>Microsoft Office PowerPoint</Application>
  <PresentationFormat>Apresentação na tela (16:9)</PresentationFormat>
  <Paragraphs>60</Paragraphs>
  <Slides>17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4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17</vt:i4>
      </vt:variant>
    </vt:vector>
  </HeadingPairs>
  <TitlesOfParts>
    <vt:vector size="22" baseType="lpstr">
      <vt:lpstr>Arial</vt:lpstr>
      <vt:lpstr>Comic Sans MS</vt:lpstr>
      <vt:lpstr>Nixie One</vt:lpstr>
      <vt:lpstr>Varela Round</vt:lpstr>
      <vt:lpstr>Puck template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max araujo</dc:creator>
  <cp:lastModifiedBy>max araujo</cp:lastModifiedBy>
  <cp:revision>90</cp:revision>
  <dcterms:modified xsi:type="dcterms:W3CDTF">2022-06-23T19:52:44Z</dcterms:modified>
</cp:coreProperties>
</file>